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embeddedFontLst>
    <p:embeddedFont>
      <p:font typeface="Roboto Slab"/>
      <p:regular r:id="rId31"/>
      <p:bold r:id="rId32"/>
    </p:embeddedFont>
    <p:embeddedFont>
      <p:font typeface="Robo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Slab-regular.fntdata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Roboto-regular.fntdata"/><Relationship Id="rId10" Type="http://schemas.openxmlformats.org/officeDocument/2006/relationships/slide" Target="slides/slide5.xml"/><Relationship Id="rId32" Type="http://schemas.openxmlformats.org/officeDocument/2006/relationships/font" Target="fonts/RobotoSlab-bold.fntdata"/><Relationship Id="rId13" Type="http://schemas.openxmlformats.org/officeDocument/2006/relationships/slide" Target="slides/slide8.xml"/><Relationship Id="rId35" Type="http://schemas.openxmlformats.org/officeDocument/2006/relationships/font" Target="fonts/Roboto-italic.fntdata"/><Relationship Id="rId12" Type="http://schemas.openxmlformats.org/officeDocument/2006/relationships/slide" Target="slides/slide7.xml"/><Relationship Id="rId34" Type="http://schemas.openxmlformats.org/officeDocument/2006/relationships/font" Target="fonts/Robo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Robo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viso.ai/deep-learning/pose-estimation-ultimate-overview/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2195076a8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2195076a8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238dee38ef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238dee38ef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238dee38ef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1238dee38ef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23d0404085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23d0404085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23d0404085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23d0404085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337086ca1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337086ca1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23bee2803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23bee2803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237cbfd48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237cbfd48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21923b799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121923b799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21923b799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121923b799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הטווח הינו בין 0 ל-1, כאשר ב-0 אין חפיפה וב-1 ישנה התאמה מושלמת בין החיזוי לאובייקט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יש להגדיר threshold להחליט אם חיזוי הוא נכון או לא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337086ca1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337086ca1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3d0404103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3d040410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אם נגיד confidence threshold גבוה אנחנו נקבל R נמוך ו-P גבוה, וההיפך. 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23d0404103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23d0404103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אם נגיד confidence threshold גבוה אנחנו נקבל R נמוך ו-P גבוה, וההיפך.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23d0404085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23d0404085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21923b799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21923b799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364eb041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364eb041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chemeClr val="dk1"/>
                </a:solidFill>
              </a:rPr>
              <a:t>Faster R-CNN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chemeClr val="dk1"/>
                </a:solidFill>
              </a:rPr>
              <a:t>stage 1 - anchor box → region proposal (there is an object or not)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w">
                <a:solidFill>
                  <a:schemeClr val="dk1"/>
                </a:solidFill>
              </a:rPr>
              <a:t>stage 2 - region proposal → object box (what class ? + BB prediction)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337086ca1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337086ca1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iw"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region features always the same size even if input regions have different size</a:t>
            </a:r>
            <a:endParaRPr sz="3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2337086ca1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12337086ca1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337086ca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337086c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נצ</a:t>
            </a:r>
            <a:r>
              <a:rPr lang="iw">
                <a:solidFill>
                  <a:schemeClr val="dk1"/>
                </a:solidFill>
              </a:rPr>
              <a:t>טרך כנראה להפריד את</a:t>
            </a:r>
            <a:r>
              <a:rPr lang="iw" sz="600">
                <a:solidFill>
                  <a:schemeClr val="dk1"/>
                </a:solidFill>
              </a:rPr>
              <a:t> </a:t>
            </a:r>
            <a:r>
              <a:rPr lang="iw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Semantic Segmentation ו Instance Segmentation לעוד שני הגדרות שונות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500">
                <a:solidFill>
                  <a:srgbClr val="21212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predicts a class label for each pixel in an image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21923b799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121923b799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1923b799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1923b799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238dee38e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238dee38e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לאיפה בפועל אנחנו מייבאים את המשקולות ? האם אנחנו צריכים שהמבנה של המודל יהייה זהה למבנה של המודל של המשקולות שאנחנו מייבאים ?</a:t>
            </a:r>
            <a:br>
              <a:rPr lang="iw"/>
            </a:br>
            <a:r>
              <a:rPr lang="iw"/>
              <a:t>לאיפה המשקולות נכנסות ?</a:t>
            </a:r>
            <a:br>
              <a:rPr lang="iw"/>
            </a:br>
            <a:br>
              <a:rPr lang="iw"/>
            </a:br>
            <a:r>
              <a:rPr lang="iw" sz="1150">
                <a:solidFill>
                  <a:srgbClr val="232629"/>
                </a:solidFill>
                <a:highlight>
                  <a:srgbClr val="FFFFFF"/>
                </a:highlight>
              </a:rPr>
              <a:t>For neural networks that detect objects from an image, the earlier layers arrange low-level features into a many-dimensional space (</a:t>
            </a:r>
            <a:r>
              <a:rPr i="1" lang="iw" sz="1150">
                <a:solidFill>
                  <a:srgbClr val="232629"/>
                </a:solidFill>
                <a:highlight>
                  <a:srgbClr val="FFFFFF"/>
                </a:highlight>
              </a:rPr>
              <a:t>feature detection</a:t>
            </a:r>
            <a:r>
              <a:rPr lang="iw" sz="1150">
                <a:solidFill>
                  <a:srgbClr val="232629"/>
                </a:solidFill>
                <a:highlight>
                  <a:srgbClr val="FFFFFF"/>
                </a:highlight>
              </a:rPr>
              <a:t>), </a:t>
            </a:r>
            <a:br>
              <a:rPr lang="iw" sz="1150">
                <a:solidFill>
                  <a:srgbClr val="232629"/>
                </a:solidFill>
                <a:highlight>
                  <a:srgbClr val="FFFFFF"/>
                </a:highlight>
              </a:rPr>
            </a:br>
            <a:r>
              <a:rPr lang="iw" sz="1150">
                <a:solidFill>
                  <a:srgbClr val="232629"/>
                </a:solidFill>
                <a:highlight>
                  <a:srgbClr val="FFFFFF"/>
                </a:highlight>
              </a:rPr>
              <a:t>and the later layers classify objects according to where those features are found in that many-dimensional space (</a:t>
            </a:r>
            <a:r>
              <a:rPr i="1" lang="iw" sz="1150">
                <a:solidFill>
                  <a:srgbClr val="232629"/>
                </a:solidFill>
                <a:highlight>
                  <a:srgbClr val="FFFFFF"/>
                </a:highlight>
              </a:rPr>
              <a:t>object detection</a:t>
            </a:r>
            <a:r>
              <a:rPr lang="iw" sz="1150">
                <a:solidFill>
                  <a:srgbClr val="232629"/>
                </a:solidFill>
                <a:highlight>
                  <a:srgbClr val="FFFFFF"/>
                </a:highlight>
              </a:rPr>
              <a:t>).</a:t>
            </a:r>
            <a:endParaRPr/>
          </a:p>
          <a:p>
            <a:pPr indent="0" lvl="0" marL="0" rtl="1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238dee38e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238dee38e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The MS COCO dataset is a large-scale object detection, segmentation, and captioning dataset published by Microsoft.</a:t>
            </a:r>
            <a:br>
              <a:rPr lang="iw" sz="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</a:br>
            <a:r>
              <a:rPr lang="iw" sz="2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things vs stuff**</a:t>
            </a:r>
            <a:endParaRPr sz="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Char char="●"/>
            </a:pPr>
            <a:r>
              <a:rPr lang="iw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Object segmentation with detailed instance annotations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Char char="●"/>
            </a:pPr>
            <a:r>
              <a:rPr lang="iw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Recognition in context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Char char="●"/>
            </a:pPr>
            <a:r>
              <a:rPr lang="iw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Over 200’000 images of the total 330’000 images are labeled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Char char="●"/>
            </a:pPr>
            <a:r>
              <a:rPr lang="iw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80 object categories, the “COCO classes”, which include “things” for which individual instances may be easily labeled (person, car, chair, etc.)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Char char="●"/>
            </a:pPr>
            <a:r>
              <a:rPr lang="iw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91 stuff categories, where “COCO stuff” includes materials and objects with no clear boundaries (sky, street, grass, etc.) that provide significant contextual information.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Char char="●"/>
            </a:pPr>
            <a:r>
              <a:rPr lang="iw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5 captions per image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279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Roboto"/>
              <a:buChar char="●"/>
            </a:pPr>
            <a:r>
              <a:rPr lang="iw" sz="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250’000 people with 17 different key points, popularly used for </a:t>
            </a:r>
            <a:r>
              <a:rPr lang="iw" sz="8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Pose Estimation</a:t>
            </a:r>
            <a:endParaRPr sz="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38dee38ef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38dee38ef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slide" Target="/ppt/slides/slide23.xml"/><Relationship Id="rId4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slide" Target="/ppt/slides/slide24.xml"/><Relationship Id="rId4" Type="http://schemas.openxmlformats.org/officeDocument/2006/relationships/image" Target="../media/image1.png"/><Relationship Id="rId5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slide" Target="/ppt/slides/slide10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Relationship Id="rId4" Type="http://schemas.openxmlformats.org/officeDocument/2006/relationships/slide" Target="/ppt/slides/slide13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Traffic Signs Detection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Object</a:t>
            </a:r>
            <a:r>
              <a:rPr lang="iw"/>
              <a:t> Detection using M</a:t>
            </a:r>
            <a:r>
              <a:rPr lang="iw"/>
              <a:t>R-CNN Model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RCNN - “slow” RCNN</a:t>
            </a:r>
            <a:endParaRPr/>
          </a:p>
        </p:txBody>
      </p:sp>
      <p:sp>
        <p:nvSpPr>
          <p:cNvPr id="139" name="Google Shape;139;p22"/>
          <p:cNvSpPr txBox="1"/>
          <p:nvPr>
            <p:ph idx="1" type="body"/>
          </p:nvPr>
        </p:nvSpPr>
        <p:spPr>
          <a:xfrm>
            <a:off x="311700" y="155607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w" sz="1400" u="sng">
                <a:solidFill>
                  <a:schemeClr val="hlink"/>
                </a:solidFill>
                <a:hlinkClick action="ppaction://hlinksldjump" r:id="rId3"/>
              </a:rPr>
              <a:t>Extracting regions proposals using selective search.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w" sz="1400"/>
              <a:t>Applying 3 models: </a:t>
            </a:r>
            <a:br>
              <a:rPr lang="iw" sz="1400"/>
            </a:br>
            <a:r>
              <a:rPr lang="iw" sz="1400"/>
              <a:t>CNN for feature extraction</a:t>
            </a:r>
            <a:br>
              <a:rPr lang="iw" sz="1400"/>
            </a:br>
            <a:r>
              <a:rPr lang="iw" sz="1400"/>
              <a:t>Linear SVM classifier for identifying objects</a:t>
            </a:r>
            <a:br>
              <a:rPr lang="iw" sz="1400"/>
            </a:br>
            <a:r>
              <a:rPr lang="iw" sz="1400"/>
              <a:t>Regression model for the bounding boxes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40" name="Google Shape;140;p22"/>
          <p:cNvSpPr txBox="1"/>
          <p:nvPr/>
        </p:nvSpPr>
        <p:spPr>
          <a:xfrm>
            <a:off x="311700" y="1313825"/>
            <a:ext cx="638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RCNN - region proposals with convolutional neural networks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1" name="Google Shape;14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03550" y="2959925"/>
            <a:ext cx="5558401" cy="208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2"/>
          <p:cNvSpPr txBox="1"/>
          <p:nvPr/>
        </p:nvSpPr>
        <p:spPr>
          <a:xfrm>
            <a:off x="247100" y="2959925"/>
            <a:ext cx="26091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iw" sz="1900" u="sng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Limitations of RCNN:</a:t>
            </a:r>
            <a:endParaRPr sz="1900" u="sng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3" name="Google Shape;143;p22"/>
          <p:cNvSpPr txBox="1"/>
          <p:nvPr/>
        </p:nvSpPr>
        <p:spPr>
          <a:xfrm>
            <a:off x="0" y="3406225"/>
            <a:ext cx="3624600" cy="163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749300" rtl="0" algn="l">
              <a:lnSpc>
                <a:spcPct val="190909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iw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RCNN is considered very slow compared to the others - due to the fact, that  we repeat the process 2,000 for each image. 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5794100" y="915225"/>
            <a:ext cx="2694600" cy="1340400"/>
          </a:xfrm>
          <a:prstGeom prst="teardrop">
            <a:avLst>
              <a:gd fmla="val 100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i="1"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145" name="Google Shape;145;p22"/>
          <p:cNvSpPr txBox="1"/>
          <p:nvPr/>
        </p:nvSpPr>
        <p:spPr>
          <a:xfrm>
            <a:off x="5919100" y="969500"/>
            <a:ext cx="2609100" cy="13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 how do we make the algorithm more efficient and fast?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Fast RCNN</a:t>
            </a:r>
            <a:endParaRPr/>
          </a:p>
        </p:txBody>
      </p:sp>
      <p:sp>
        <p:nvSpPr>
          <p:cNvPr id="151" name="Google Shape;151;p2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7500"/>
          </a:bodyPr>
          <a:lstStyle/>
          <a:p>
            <a:pPr indent="-304006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iw" sz="2500">
                <a:solidFill>
                  <a:srgbClr val="FFFFFF"/>
                </a:solidFill>
              </a:rPr>
              <a:t>Fast R-CNN is an improved version of R-CNN arc</a:t>
            </a:r>
            <a:r>
              <a:rPr lang="iw" sz="2500">
                <a:solidFill>
                  <a:srgbClr val="FFFFFF"/>
                </a:solidFill>
              </a:rPr>
              <a:t>hitecture.</a:t>
            </a:r>
            <a:endParaRPr sz="2500">
              <a:solidFill>
                <a:srgbClr val="FFFFFF"/>
              </a:solidFill>
            </a:endParaRPr>
          </a:p>
          <a:p>
            <a:pPr indent="-304006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iw" sz="2500">
                <a:solidFill>
                  <a:srgbClr val="FFFFFF"/>
                </a:solidFill>
              </a:rPr>
              <a:t>Instead of feeding each of the region proposals to the CNN, we feed the input image to the CNN only once.</a:t>
            </a:r>
            <a:endParaRPr sz="2500">
              <a:solidFill>
                <a:srgbClr val="FFFFFF"/>
              </a:solidFill>
            </a:endParaRPr>
          </a:p>
          <a:p>
            <a:pPr indent="-304006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Char char="●"/>
            </a:pPr>
            <a:r>
              <a:rPr lang="iw" sz="2500">
                <a:solidFill>
                  <a:srgbClr val="FFFFFF"/>
                </a:solidFill>
              </a:rPr>
              <a:t>Applying: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iw" sz="2500">
                <a:solidFill>
                  <a:srgbClr val="FFFFFF"/>
                </a:solidFill>
              </a:rPr>
              <a:t> ROI pooling on selected feature map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iw" sz="2500">
                <a:solidFill>
                  <a:srgbClr val="FFFFFF"/>
                </a:solidFill>
              </a:rPr>
              <a:t>soft max for classification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rPr lang="iw" sz="2500">
                <a:solidFill>
                  <a:srgbClr val="FFFFFF"/>
                </a:solidFill>
              </a:rPr>
              <a:t>regressor for the bounding box</a:t>
            </a:r>
            <a:endParaRPr sz="25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45720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00000"/>
              </a:lnSpc>
              <a:spcBef>
                <a:spcPts val="19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2850" y="2225275"/>
            <a:ext cx="4873551" cy="2638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3"/>
          <p:cNvSpPr/>
          <p:nvPr/>
        </p:nvSpPr>
        <p:spPr>
          <a:xfrm>
            <a:off x="557225" y="3520175"/>
            <a:ext cx="2444700" cy="1418700"/>
          </a:xfrm>
          <a:prstGeom prst="teardrop">
            <a:avLst>
              <a:gd fmla="val 100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154" name="Google Shape;154;p23"/>
          <p:cNvSpPr txBox="1"/>
          <p:nvPr/>
        </p:nvSpPr>
        <p:spPr>
          <a:xfrm>
            <a:off x="1087175" y="3837125"/>
            <a:ext cx="21432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Does it the fastest framework?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Faster RCNN</a:t>
            </a:r>
            <a:endParaRPr/>
          </a:p>
        </p:txBody>
      </p:sp>
      <p:sp>
        <p:nvSpPr>
          <p:cNvPr id="160" name="Google Shape;160;p24"/>
          <p:cNvSpPr txBox="1"/>
          <p:nvPr>
            <p:ph idx="1" type="body"/>
          </p:nvPr>
        </p:nvSpPr>
        <p:spPr>
          <a:xfrm>
            <a:off x="276100" y="131277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Fast RCNN + RPN = Faster RCNN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100" y="2264250"/>
            <a:ext cx="4863625" cy="269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225" y="2271675"/>
            <a:ext cx="3693000" cy="13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4"/>
          <p:cNvSpPr txBox="1"/>
          <p:nvPr/>
        </p:nvSpPr>
        <p:spPr>
          <a:xfrm>
            <a:off x="6420075" y="1706650"/>
            <a:ext cx="17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RCNNs -time speed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RPN - region proposal network</a:t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199900" y="123657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w" sz="1300" u="sng">
                <a:solidFill>
                  <a:schemeClr val="hlink"/>
                </a:solidFill>
                <a:hlinkClick action="ppaction://hlinksldjump" r:id="rId3"/>
              </a:rPr>
              <a:t>Anchor Box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w" sz="1300"/>
              <a:t>Has a classifier and a regressor:</a:t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w" sz="1300"/>
              <a:t>Classifier - binary output for the existence of an object</a:t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w" sz="1300"/>
              <a:t>Regressor -bounding box </a:t>
            </a:r>
            <a:endParaRPr sz="13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06025" y="2323000"/>
            <a:ext cx="5423049" cy="259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900" y="2914908"/>
            <a:ext cx="3320851" cy="202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Mask RCNN</a:t>
            </a:r>
            <a:endParaRPr/>
          </a:p>
        </p:txBody>
      </p:sp>
      <p:sp>
        <p:nvSpPr>
          <p:cNvPr id="177" name="Google Shape;177;p26"/>
          <p:cNvSpPr txBox="1"/>
          <p:nvPr>
            <p:ph idx="1" type="body"/>
          </p:nvPr>
        </p:nvSpPr>
        <p:spPr>
          <a:xfrm>
            <a:off x="309950" y="13456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Extension of faster RCNN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In </a:t>
            </a:r>
            <a:r>
              <a:rPr lang="iw"/>
              <a:t>addition to the class label and bounding box coordinates for each object, will also return the object mask( segmentation mask).</a:t>
            </a:r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0" y="2483375"/>
            <a:ext cx="3534649" cy="241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475" y="2524618"/>
            <a:ext cx="4237899" cy="237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Results</a:t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50" y="1945625"/>
            <a:ext cx="6980551" cy="268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7"/>
          <p:cNvSpPr txBox="1"/>
          <p:nvPr/>
        </p:nvSpPr>
        <p:spPr>
          <a:xfrm>
            <a:off x="506150" y="1545425"/>
            <a:ext cx="25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 1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80050" y="3148550"/>
            <a:ext cx="6140375" cy="193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050" y="1176637"/>
            <a:ext cx="6140375" cy="193940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Results</a:t>
            </a:r>
            <a:endParaRPr/>
          </a:p>
        </p:txBody>
      </p:sp>
      <p:sp>
        <p:nvSpPr>
          <p:cNvPr id="194" name="Google Shape;194;p28"/>
          <p:cNvSpPr txBox="1"/>
          <p:nvPr/>
        </p:nvSpPr>
        <p:spPr>
          <a:xfrm>
            <a:off x="506150" y="1545425"/>
            <a:ext cx="2596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Example 2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Model E</a:t>
            </a:r>
            <a:r>
              <a:rPr lang="iw"/>
              <a:t>valuation</a:t>
            </a:r>
            <a:endParaRPr/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Iou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Precision x Recall Curve / AP / mAP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Model Eval - </a:t>
            </a:r>
            <a:r>
              <a:rPr lang="iw"/>
              <a:t>IOU</a:t>
            </a:r>
            <a:endParaRPr/>
          </a:p>
        </p:txBody>
      </p:sp>
      <p:sp>
        <p:nvSpPr>
          <p:cNvPr id="206" name="Google Shape;206;p3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definitions: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TP - Correct detection made by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FP - Incorrect detection made by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FN - A GT missed (not detected) by the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w"/>
              <a:t>TN - BG region correctly not detected by the model. This metric is not used in object detection.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iw"/>
              <a:t>To define those terms, we need another helper metric called </a:t>
            </a:r>
            <a:r>
              <a:rPr b="1" lang="iw"/>
              <a:t>Intersection over Union (IoU)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IoU</a:t>
            </a:r>
            <a:endParaRPr/>
          </a:p>
        </p:txBody>
      </p:sp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3" name="Google Shape;213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4821" y="1644550"/>
            <a:ext cx="5114375" cy="24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Business Problem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25450" y="1489825"/>
            <a:ext cx="46200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latin typeface="Roboto Slab"/>
                <a:ea typeface="Roboto Slab"/>
                <a:cs typeface="Roboto Slab"/>
                <a:sym typeface="Roboto Slab"/>
              </a:rPr>
              <a:t>Self Driven car can prevent :</a:t>
            </a:r>
            <a:endParaRPr sz="1300">
              <a:latin typeface="Roboto Slab"/>
              <a:ea typeface="Roboto Slab"/>
              <a:cs typeface="Roboto Slab"/>
              <a:sym typeface="Roboto Slab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Slab"/>
              <a:buChar char="●"/>
            </a:pPr>
            <a:r>
              <a:rPr lang="iw" sz="1300">
                <a:latin typeface="Roboto Slab"/>
                <a:ea typeface="Roboto Slab"/>
                <a:cs typeface="Roboto Slab"/>
                <a:sym typeface="Roboto Slab"/>
              </a:rPr>
              <a:t>94% of genuine accidents are because of human error</a:t>
            </a:r>
            <a:endParaRPr sz="1300">
              <a:latin typeface="Roboto Slab"/>
              <a:ea typeface="Roboto Slab"/>
              <a:cs typeface="Roboto Slab"/>
              <a:sym typeface="Roboto Slab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Slab"/>
              <a:buChar char="●"/>
            </a:pPr>
            <a:r>
              <a:rPr lang="iw" sz="1300">
                <a:latin typeface="Roboto Slab"/>
                <a:ea typeface="Roboto Slab"/>
                <a:cs typeface="Roboto Slab"/>
                <a:sym typeface="Roboto Slab"/>
              </a:rPr>
              <a:t>Total economic cost of $242 billion </a:t>
            </a:r>
            <a:r>
              <a:rPr lang="iw" sz="1300">
                <a:latin typeface="Roboto Slab"/>
                <a:ea typeface="Roboto Slab"/>
                <a:cs typeface="Roboto Slab"/>
                <a:sym typeface="Roboto Slab"/>
              </a:rPr>
              <a:t>(</a:t>
            </a:r>
            <a:r>
              <a:rPr lang="iw" sz="900">
                <a:latin typeface="Roboto Slab"/>
                <a:ea typeface="Roboto Slab"/>
                <a:cs typeface="Roboto Slab"/>
                <a:sym typeface="Roboto Slab"/>
              </a:rPr>
              <a:t>by NHTSA 2010</a:t>
            </a:r>
            <a:r>
              <a:rPr lang="iw" sz="1300">
                <a:latin typeface="Roboto Slab"/>
                <a:ea typeface="Roboto Slab"/>
                <a:cs typeface="Roboto Slab"/>
                <a:sym typeface="Roboto Slab"/>
              </a:rPr>
              <a:t>) :</a:t>
            </a:r>
            <a:endParaRPr sz="1300">
              <a:latin typeface="Roboto Slab"/>
              <a:ea typeface="Roboto Slab"/>
              <a:cs typeface="Roboto Slab"/>
              <a:sym typeface="Roboto Slab"/>
            </a:endParaRPr>
          </a:p>
          <a:p>
            <a:pPr indent="-3111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Slab"/>
              <a:buChar char="○"/>
            </a:pPr>
            <a:r>
              <a:rPr lang="iw" sz="1300">
                <a:latin typeface="Roboto Slab"/>
                <a:ea typeface="Roboto Slab"/>
                <a:cs typeface="Roboto Slab"/>
                <a:sym typeface="Roboto Slab"/>
              </a:rPr>
              <a:t>Total property damage costs  -  $76.1 billion.</a:t>
            </a:r>
            <a:endParaRPr sz="1300">
              <a:latin typeface="Roboto Slab"/>
              <a:ea typeface="Roboto Slab"/>
              <a:cs typeface="Roboto Slab"/>
              <a:sym typeface="Roboto Slab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Slab"/>
              <a:buChar char="○"/>
            </a:pPr>
            <a:r>
              <a:rPr lang="iw" sz="1300">
                <a:latin typeface="Roboto Slab"/>
                <a:ea typeface="Roboto Slab"/>
                <a:cs typeface="Roboto Slab"/>
                <a:sym typeface="Roboto Slab"/>
              </a:rPr>
              <a:t>L</a:t>
            </a:r>
            <a:r>
              <a:rPr lang="iw" sz="1300">
                <a:latin typeface="Roboto Slab"/>
                <a:ea typeface="Roboto Slab"/>
                <a:cs typeface="Roboto Slab"/>
                <a:sym typeface="Roboto Slab"/>
              </a:rPr>
              <a:t>ost working productivity - </a:t>
            </a:r>
            <a:r>
              <a:rPr lang="iw" sz="1300">
                <a:latin typeface="Roboto Slab"/>
                <a:ea typeface="Roboto Slab"/>
                <a:cs typeface="Roboto Slab"/>
                <a:sym typeface="Roboto Slab"/>
              </a:rPr>
              <a:t>$57.6 billio</a:t>
            </a:r>
            <a:r>
              <a:rPr lang="iw" sz="1300">
                <a:latin typeface="Roboto Slab"/>
                <a:ea typeface="Roboto Slab"/>
                <a:cs typeface="Roboto Slab"/>
                <a:sym typeface="Roboto Slab"/>
              </a:rPr>
              <a:t>n</a:t>
            </a:r>
            <a:r>
              <a:rPr lang="iw" sz="1300">
                <a:latin typeface="Roboto Slab"/>
                <a:ea typeface="Roboto Slab"/>
                <a:cs typeface="Roboto Slab"/>
                <a:sym typeface="Roboto Slab"/>
              </a:rPr>
              <a:t>.</a:t>
            </a:r>
            <a:endParaRPr sz="1300">
              <a:latin typeface="Roboto Slab"/>
              <a:ea typeface="Roboto Slab"/>
              <a:cs typeface="Roboto Slab"/>
              <a:sym typeface="Roboto Slab"/>
            </a:endParaRPr>
          </a:p>
          <a:p>
            <a:pPr indent="-3111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Font typeface="Roboto Slab"/>
              <a:buChar char="○"/>
            </a:pPr>
            <a:r>
              <a:rPr lang="iw" sz="1300">
                <a:latin typeface="Roboto Slab"/>
                <a:ea typeface="Roboto Slab"/>
                <a:cs typeface="Roboto Slab"/>
                <a:sym typeface="Roboto Slab"/>
              </a:rPr>
              <a:t>Present and future medical costs due to injuries - $23.4 billion</a:t>
            </a:r>
            <a:endParaRPr sz="1300">
              <a:latin typeface="Roboto Slab"/>
              <a:ea typeface="Roboto Slab"/>
              <a:cs typeface="Roboto Slab"/>
              <a:sym typeface="Roboto Slab"/>
            </a:endParaRPr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3700" y="1963875"/>
            <a:ext cx="3994751" cy="201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Precision x Recall Curve (PR curve)</a:t>
            </a:r>
            <a:endParaRPr/>
          </a:p>
        </p:txBody>
      </p:sp>
      <p:sp>
        <p:nvSpPr>
          <p:cNvPr id="219" name="Google Shape;219;p3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iw"/>
              <a:t>The precision-recall (PR) curve is a plot of precision and recall at varying values of confidence.</a:t>
            </a:r>
            <a:endParaRPr/>
          </a:p>
        </p:txBody>
      </p:sp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045" y="2840275"/>
            <a:ext cx="3206650" cy="129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0250" y="2103988"/>
            <a:ext cx="2971800" cy="277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Average Precision - AP / mAP</a:t>
            </a:r>
            <a:endParaRPr/>
          </a:p>
        </p:txBody>
      </p:sp>
      <p:sp>
        <p:nvSpPr>
          <p:cNvPr id="227" name="Google Shape;227;p3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28" name="Google Shape;22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2414900"/>
            <a:ext cx="3200400" cy="122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9778" y="1489814"/>
            <a:ext cx="3976598" cy="307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4"/>
          <p:cNvSpPr txBox="1"/>
          <p:nvPr/>
        </p:nvSpPr>
        <p:spPr>
          <a:xfrm>
            <a:off x="2520700" y="2171550"/>
            <a:ext cx="6725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latin typeface="Roboto"/>
                <a:ea typeface="Roboto"/>
                <a:cs typeface="Roboto"/>
                <a:sym typeface="Roboto"/>
              </a:rPr>
              <a:t>THE END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4"/>
          <p:cNvSpPr/>
          <p:nvPr/>
        </p:nvSpPr>
        <p:spPr>
          <a:xfrm>
            <a:off x="1311363" y="1112375"/>
            <a:ext cx="6521275" cy="2918750"/>
          </a:xfrm>
          <a:prstGeom prst="flowChartPunchedTape">
            <a:avLst/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4"/>
          <p:cNvSpPr txBox="1"/>
          <p:nvPr/>
        </p:nvSpPr>
        <p:spPr>
          <a:xfrm>
            <a:off x="3133050" y="2030875"/>
            <a:ext cx="31536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5100">
                <a:solidFill>
                  <a:srgbClr val="4A86E8"/>
                </a:solidFill>
                <a:latin typeface="Roboto"/>
                <a:ea typeface="Roboto"/>
                <a:cs typeface="Roboto"/>
                <a:sym typeface="Roboto"/>
              </a:rPr>
              <a:t>THE END</a:t>
            </a:r>
            <a:endParaRPr sz="5100">
              <a:solidFill>
                <a:srgbClr val="4A86E8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Selective search</a:t>
            </a:r>
            <a:endParaRPr/>
          </a:p>
        </p:txBody>
      </p:sp>
      <p:sp>
        <p:nvSpPr>
          <p:cNvPr id="242" name="Google Shape;242;p35"/>
          <p:cNvSpPr txBox="1"/>
          <p:nvPr>
            <p:ph idx="1" type="body"/>
          </p:nvPr>
        </p:nvSpPr>
        <p:spPr>
          <a:xfrm>
            <a:off x="387900" y="1489825"/>
            <a:ext cx="3468000" cy="229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500"/>
              <a:t>What forms a region in an image?</a:t>
            </a:r>
            <a:br>
              <a:rPr lang="iw" sz="1500"/>
            </a:br>
            <a:r>
              <a:rPr lang="iw" sz="1500"/>
              <a:t>Can be identified by:</a:t>
            </a:r>
            <a:endParaRPr sz="1500"/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iw" sz="1300"/>
              <a:t>Varying colors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w" sz="1300"/>
              <a:t>Varying scales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w" sz="1300"/>
              <a:t>Varying textures</a:t>
            </a:r>
            <a:endParaRPr sz="1300"/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w" sz="1300"/>
              <a:t>Varying enclosures</a:t>
            </a:r>
            <a:endParaRPr sz="13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787598"/>
            <a:ext cx="4413074" cy="13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35"/>
          <p:cNvSpPr txBox="1"/>
          <p:nvPr/>
        </p:nvSpPr>
        <p:spPr>
          <a:xfrm>
            <a:off x="4538075" y="1144125"/>
            <a:ext cx="4641300" cy="309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iw" sz="15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Selective search step by step :</a:t>
            </a:r>
            <a:endParaRPr b="1" sz="1500" u="sng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5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 1: </a:t>
            </a:r>
            <a:r>
              <a:rPr lang="iw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Generate initial sub-segmentation.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sz="15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 2: </a:t>
            </a:r>
            <a:r>
              <a:rPr lang="iw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Recursively combine similar regions into larger ones.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iw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From the set of regions, choose two regions that are most similar.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iw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Combine them into a single, larger region.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</a:pPr>
            <a:r>
              <a:rPr lang="iw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Repeat until only one region remains.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w" sz="1500" u="sng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Step 3:</a:t>
            </a:r>
            <a:r>
              <a:rPr lang="iw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Use the generated regions to produce candidate object locations.</a:t>
            </a:r>
            <a:endParaRPr b="1"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5" name="Google Shape;245;p35">
            <a:hlinkClick action="ppaction://hlinksldjump" r:id="rId4"/>
          </p:cNvPr>
          <p:cNvSpPr/>
          <p:nvPr/>
        </p:nvSpPr>
        <p:spPr>
          <a:xfrm>
            <a:off x="155650" y="241725"/>
            <a:ext cx="382200" cy="216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Anchor Box</a:t>
            </a:r>
            <a:endParaRPr/>
          </a:p>
        </p:txBody>
      </p:sp>
      <p:sp>
        <p:nvSpPr>
          <p:cNvPr id="251" name="Google Shape;251;p36"/>
          <p:cNvSpPr txBox="1"/>
          <p:nvPr>
            <p:ph idx="1" type="body"/>
          </p:nvPr>
        </p:nvSpPr>
        <p:spPr>
          <a:xfrm>
            <a:off x="387900" y="1489825"/>
            <a:ext cx="44868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/>
              <a:t>what is it ? - </a:t>
            </a:r>
            <a:r>
              <a:rPr lang="iw" sz="1300"/>
              <a:t>fixed size initial boundary box guesses.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sz="1300"/>
              <a:t>Problem : an object may have different size\ shape.</a:t>
            </a:r>
            <a:br>
              <a:rPr lang="iw" sz="1300"/>
            </a:br>
            <a:r>
              <a:rPr lang="iw" sz="1300"/>
              <a:t>solution : Use K different anchor box for each point.</a:t>
            </a:r>
            <a:endParaRPr sz="130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sz="1300"/>
              <a:t>how k is determined ? </a:t>
            </a:r>
            <a:br>
              <a:rPr lang="iw" sz="1300"/>
            </a:br>
            <a:r>
              <a:rPr lang="iw" sz="1300"/>
              <a:t>It is an hyperparameter of the model.</a:t>
            </a:r>
            <a:br>
              <a:rPr lang="iw" sz="1300"/>
            </a:br>
            <a:r>
              <a:rPr lang="iw" sz="1300"/>
              <a:t>by entering the number of different aspect ratios &amp; different scales.</a:t>
            </a:r>
            <a:endParaRPr sz="1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2" name="Google Shape;25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7575" y="681000"/>
            <a:ext cx="3867150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6">
            <a:hlinkClick action="ppaction://hlinksldjump" r:id="rId4"/>
          </p:cNvPr>
          <p:cNvSpPr/>
          <p:nvPr/>
        </p:nvSpPr>
        <p:spPr>
          <a:xfrm>
            <a:off x="155650" y="241725"/>
            <a:ext cx="382200" cy="2163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Terms</a:t>
            </a:r>
            <a:endParaRPr/>
          </a:p>
        </p:txBody>
      </p:sp>
      <p:sp>
        <p:nvSpPr>
          <p:cNvPr id="259" name="Google Shape;259;p3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/>
              <a:t>Region</a:t>
            </a:r>
            <a:r>
              <a:rPr lang="iw"/>
              <a:t> proposal -</a:t>
            </a:r>
            <a:r>
              <a:rPr lang="iw"/>
              <a:t> selective search vs Region Proposal Network (RPN)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/>
              <a:t>Binary Mask \ Mask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/>
              <a:t>Feature map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/>
              <a:t>Iou - like </a:t>
            </a:r>
            <a:r>
              <a:rPr lang="iw"/>
              <a:t>jaccard</a:t>
            </a:r>
            <a:r>
              <a:rPr lang="iw"/>
              <a:t> </a:t>
            </a:r>
            <a:r>
              <a:rPr lang="iw"/>
              <a:t>similarity</a:t>
            </a:r>
            <a:endParaRPr/>
          </a:p>
          <a:p>
            <a:pPr indent="-284162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w"/>
              <a:t>Center Point + width + height → x1,y1 , x2,y2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/>
              <a:t>ROI - Region of interest.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/>
              <a:t>mAP - mean average precision - area under the recall - precision curve.</a:t>
            </a:r>
            <a:endParaRPr/>
          </a:p>
          <a:p>
            <a:pPr indent="-30003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/>
              <a:t>Non max suppression(NMS) - Drop boxes with low detection probability rate.</a:t>
            </a:r>
            <a:endParaRPr/>
          </a:p>
          <a:p>
            <a:pPr indent="-300037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/>
              <a:t>Anchor box - fixed size initial boundary box guesses.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/>
              <a:t>Anchor Refinement.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/>
              <a:t>pixel-to-pixel alignment ????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/>
              <a:t>what is COCO weights ? \ Dataset ? - Common Objects in Context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/>
              <a:t>region features ?</a:t>
            </a:r>
            <a:endParaRPr/>
          </a:p>
          <a:p>
            <a:pPr indent="-30003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iw"/>
              <a:t>Things vs Stuff -</a:t>
            </a:r>
            <a:endParaRPr/>
          </a:p>
          <a:p>
            <a:pPr indent="-28416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iw"/>
              <a:t>Th</a:t>
            </a:r>
            <a:r>
              <a:rPr lang="iw" sz="1800"/>
              <a:t>ings - countable entity , object that is not background.</a:t>
            </a:r>
            <a:endParaRPr sz="1800"/>
          </a:p>
          <a:p>
            <a:pPr indent="-284162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77777"/>
              <a:buChar char="○"/>
            </a:pPr>
            <a:r>
              <a:rPr lang="iw" sz="1800"/>
              <a:t>Stuff - background , uncountable amorphous region of identical texture  - (grass  ,sky , mountains )</a:t>
            </a:r>
            <a:endParaRPr sz="18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The Data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87900" y="1489825"/>
            <a:ext cx="7267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w" sz="1300"/>
              <a:t>1,213 instances on 900 Images - 600 for training , 300 for test.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w" sz="1300"/>
              <a:t>43 signs in 8 sub category (</a:t>
            </a:r>
            <a:r>
              <a:rPr lang="iw" sz="1300"/>
              <a:t>usually</a:t>
            </a:r>
            <a:r>
              <a:rPr lang="iw" sz="1300"/>
              <a:t> by shape &amp; color).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iw" sz="1300"/>
              <a:t>Text file contain the class and </a:t>
            </a:r>
            <a:r>
              <a:rPr lang="iw" sz="1300"/>
              <a:t>truth</a:t>
            </a:r>
            <a:r>
              <a:rPr lang="iw" sz="1300"/>
              <a:t> -ground </a:t>
            </a:r>
            <a:r>
              <a:rPr lang="iw" sz="1300"/>
              <a:t>coordinates</a:t>
            </a:r>
            <a:r>
              <a:rPr lang="iw" sz="1300"/>
              <a:t> of each traffic sign in every image.</a:t>
            </a:r>
            <a:br>
              <a:rPr lang="iw" sz="1300"/>
            </a:br>
            <a:endParaRPr sz="1300"/>
          </a:p>
        </p:txBody>
      </p:sp>
      <p:pic>
        <p:nvPicPr>
          <p:cNvPr id="78" name="Google Shape;7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0550" y="2571750"/>
            <a:ext cx="4418325" cy="243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Object Recognition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87900" y="1489825"/>
            <a:ext cx="6191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1.Image </a:t>
            </a:r>
            <a:r>
              <a:rPr lang="iw"/>
              <a:t>Classification</a:t>
            </a:r>
            <a:r>
              <a:rPr lang="iw"/>
              <a:t> - </a:t>
            </a:r>
            <a:br>
              <a:rPr lang="iw"/>
            </a:br>
            <a:r>
              <a:rPr lang="iw">
                <a:solidFill>
                  <a:srgbClr val="FF9900"/>
                </a:solidFill>
              </a:rPr>
              <a:t>What </a:t>
            </a:r>
            <a:r>
              <a:rPr lang="iw"/>
              <a:t>is in the image 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w"/>
              <a:t>2.</a:t>
            </a:r>
            <a:r>
              <a:rPr lang="iw"/>
              <a:t>Obje</a:t>
            </a:r>
            <a:r>
              <a:rPr lang="iw"/>
              <a:t>ct Localization - </a:t>
            </a:r>
            <a:br>
              <a:rPr lang="iw"/>
            </a:br>
            <a:r>
              <a:rPr lang="iw">
                <a:solidFill>
                  <a:srgbClr val="FF9900"/>
                </a:solidFill>
              </a:rPr>
              <a:t>where </a:t>
            </a:r>
            <a:r>
              <a:rPr lang="iw"/>
              <a:t>are </a:t>
            </a:r>
            <a:r>
              <a:rPr lang="iw"/>
              <a:t>the objects in the image ?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iw"/>
              <a:t>3.</a:t>
            </a:r>
            <a:r>
              <a:rPr lang="iw"/>
              <a:t> Object Detection - </a:t>
            </a:r>
            <a:br>
              <a:rPr lang="iw"/>
            </a:br>
            <a:r>
              <a:rPr lang="iw">
                <a:solidFill>
                  <a:srgbClr val="FF9900"/>
                </a:solidFill>
              </a:rPr>
              <a:t>What </a:t>
            </a:r>
            <a:r>
              <a:rPr lang="iw"/>
              <a:t>and </a:t>
            </a:r>
            <a:r>
              <a:rPr lang="iw">
                <a:solidFill>
                  <a:srgbClr val="FF9900"/>
                </a:solidFill>
              </a:rPr>
              <a:t>where </a:t>
            </a:r>
            <a:r>
              <a:rPr lang="iw"/>
              <a:t>are the objects</a:t>
            </a:r>
            <a:r>
              <a:rPr lang="iw">
                <a:solidFill>
                  <a:srgbClr val="FF9900"/>
                </a:solidFill>
              </a:rPr>
              <a:t> </a:t>
            </a:r>
            <a:r>
              <a:rPr lang="iw"/>
              <a:t>in the image 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i="1" lang="iw" sz="2120" u="sng"/>
              <a:t>Pixel level Segmentation</a:t>
            </a:r>
            <a:endParaRPr b="1" i="1" sz="2120"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iw" u="sng"/>
              <a:t>Semantic Segmentation</a:t>
            </a:r>
            <a:br>
              <a:rPr lang="iw" u="sng"/>
            </a:br>
            <a:r>
              <a:rPr lang="iw"/>
              <a:t>Predicts a class label for each pixel in an image.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iw" u="sng"/>
              <a:t>Instance Segmentation</a:t>
            </a:r>
            <a:br>
              <a:rPr lang="iw" u="sng"/>
            </a:br>
            <a:r>
              <a:rPr lang="iw"/>
              <a:t>Identifies for every pixel a belonging </a:t>
            </a:r>
            <a:r>
              <a:rPr lang="iw" u="sng"/>
              <a:t>instance </a:t>
            </a:r>
            <a:r>
              <a:rPr lang="iw"/>
              <a:t>of the object.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44125" y="0"/>
            <a:ext cx="209987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Object Detection -</a:t>
            </a:r>
            <a:r>
              <a:rPr lang="iw"/>
              <a:t> Popular Architectures </a:t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431225" y="1109175"/>
            <a:ext cx="81996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iw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RCNN </a:t>
            </a:r>
            <a:r>
              <a:rPr lang="iw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architectures</a:t>
            </a:r>
            <a:r>
              <a:rPr lang="iw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iw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-  Region-based CNN’s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iw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●"/>
            </a:pPr>
            <a:r>
              <a:rPr lang="iw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SSD</a:t>
            </a:r>
            <a:r>
              <a:rPr lang="iw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850" y="2959550"/>
            <a:ext cx="3987576" cy="1813126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/>
          <p:nvPr/>
        </p:nvSpPr>
        <p:spPr>
          <a:xfrm>
            <a:off x="5842350" y="1297875"/>
            <a:ext cx="1584000" cy="905700"/>
          </a:xfrm>
          <a:prstGeom prst="teardrop">
            <a:avLst>
              <a:gd fmla="val 115300" name="adj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4" name="Google Shape;94;p17"/>
          <p:cNvSpPr txBox="1"/>
          <p:nvPr/>
        </p:nvSpPr>
        <p:spPr>
          <a:xfrm>
            <a:off x="6030300" y="1333175"/>
            <a:ext cx="14502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we’re going to focus on these models.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" name="Google Shape;95;p17"/>
          <p:cNvSpPr/>
          <p:nvPr/>
        </p:nvSpPr>
        <p:spPr>
          <a:xfrm>
            <a:off x="4694575" y="1658600"/>
            <a:ext cx="913200" cy="1491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type="title"/>
          </p:nvPr>
        </p:nvSpPr>
        <p:spPr>
          <a:xfrm>
            <a:off x="283375" y="439638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CNN</a:t>
            </a:r>
            <a:endParaRPr/>
          </a:p>
        </p:txBody>
      </p:sp>
      <p:sp>
        <p:nvSpPr>
          <p:cNvPr id="101" name="Google Shape;101;p18"/>
          <p:cNvSpPr txBox="1"/>
          <p:nvPr>
            <p:ph idx="1" type="body"/>
          </p:nvPr>
        </p:nvSpPr>
        <p:spPr>
          <a:xfrm>
            <a:off x="63675" y="1371338"/>
            <a:ext cx="8545200" cy="26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w" sz="1400"/>
              <a:t>Scanning the image.  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w" sz="1400"/>
              <a:t>Applying filters to output feature maps ( edge detection, different shapes, bends or different colors etc).</a:t>
            </a:r>
            <a:endParaRPr sz="1400"/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w" sz="1400"/>
              <a:t>Flattening the </a:t>
            </a:r>
            <a:r>
              <a:rPr lang="iw" sz="1400"/>
              <a:t>pooled layer applying FC for classification.</a:t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250" y="2845950"/>
            <a:ext cx="5655025" cy="18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/>
        </p:nvSpPr>
        <p:spPr>
          <a:xfrm>
            <a:off x="6280275" y="2345400"/>
            <a:ext cx="2609100" cy="21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rPr lang="iw" sz="1900" u="sng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Limitations of CNN:</a:t>
            </a:r>
            <a:endParaRPr sz="1900" u="sng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218181"/>
              </a:lnSpc>
              <a:spcBef>
                <a:spcPts val="30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18"/>
          <p:cNvSpPr txBox="1"/>
          <p:nvPr/>
        </p:nvSpPr>
        <p:spPr>
          <a:xfrm>
            <a:off x="5572150" y="2845950"/>
            <a:ext cx="3624600" cy="72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749300" rtl="0" algn="l">
              <a:lnSpc>
                <a:spcPct val="190909"/>
              </a:lnSpc>
              <a:spcBef>
                <a:spcPts val="17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"/>
              <a:buChar char="●"/>
            </a:pPr>
            <a:r>
              <a:rPr lang="iw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Don’t work well when multiple objects are in the visual field.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6373600" y="3560325"/>
            <a:ext cx="2478900" cy="1519500"/>
          </a:xfrm>
          <a:prstGeom prst="teardrop">
            <a:avLst>
              <a:gd fmla="val 100000" name="adj"/>
            </a:avLst>
          </a:prstGeom>
          <a:solidFill>
            <a:srgbClr val="A4C2F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106" name="Google Shape;106;p18"/>
          <p:cNvSpPr txBox="1"/>
          <p:nvPr/>
        </p:nvSpPr>
        <p:spPr>
          <a:xfrm>
            <a:off x="6833750" y="3827475"/>
            <a:ext cx="2243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w" sz="1300">
                <a:solidFill>
                  <a:schemeClr val="dk1"/>
                </a:solidFill>
              </a:rPr>
              <a:t>So, how can we identify multiple objects in an image???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Transfer Learning(1)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87900" y="1489825"/>
            <a:ext cx="4527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w" sz="1600"/>
              <a:t>Using Resnet 101 &amp; </a:t>
            </a:r>
            <a:r>
              <a:rPr lang="iw" sz="1565"/>
              <a:t>COCO weights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w" sz="1600"/>
              <a:t>C</a:t>
            </a:r>
            <a:r>
              <a:rPr lang="iw" sz="1600"/>
              <a:t>onvolutional </a:t>
            </a:r>
            <a:r>
              <a:rPr lang="iw" sz="1600"/>
              <a:t>layers , </a:t>
            </a:r>
            <a:r>
              <a:rPr lang="iw" sz="1600"/>
              <a:t>Filters </a:t>
            </a:r>
            <a:r>
              <a:rPr lang="iw" sz="1600"/>
              <a:t> &amp; polling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w" sz="1600"/>
              <a:t>Detect </a:t>
            </a:r>
            <a:r>
              <a:rPr lang="iw" sz="1600"/>
              <a:t>edges, shapes, bends ,colors etc.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iw" sz="1600"/>
              <a:t>Feature Map \ Activation Map \ Convolved Feature </a:t>
            </a:r>
            <a:endParaRPr sz="1600"/>
          </a:p>
        </p:txBody>
      </p:sp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500" y="1178100"/>
            <a:ext cx="4228501" cy="350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Transfer </a:t>
            </a:r>
            <a:r>
              <a:rPr lang="iw"/>
              <a:t>Learning(2)</a:t>
            </a:r>
            <a:r>
              <a:rPr lang="iw"/>
              <a:t> - COCO Dataset</a:t>
            </a:r>
            <a:endParaRPr/>
          </a:p>
        </p:txBody>
      </p:sp>
      <p:sp>
        <p:nvSpPr>
          <p:cNvPr id="119" name="Google Shape;119;p20"/>
          <p:cNvSpPr txBox="1"/>
          <p:nvPr>
            <p:ph idx="1" type="body"/>
          </p:nvPr>
        </p:nvSpPr>
        <p:spPr>
          <a:xfrm>
            <a:off x="387900" y="1489825"/>
            <a:ext cx="56046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iw" sz="1565"/>
              <a:t>Whats is MS COCO </a:t>
            </a:r>
            <a:r>
              <a:rPr lang="iw" sz="1565"/>
              <a:t>Dataset</a:t>
            </a:r>
            <a:r>
              <a:rPr lang="iw" sz="1565"/>
              <a:t> ? - </a:t>
            </a:r>
            <a:r>
              <a:rPr lang="iw" sz="1565"/>
              <a:t>Common Objects in Context</a:t>
            </a:r>
            <a:r>
              <a:rPr lang="iw" sz="1565"/>
              <a:t> 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400"/>
              <a:buChar char="●"/>
            </a:pPr>
            <a:r>
              <a:rPr lang="iw" sz="1400"/>
              <a:t>Instance annotations.</a:t>
            </a:r>
            <a:endParaRPr sz="1400"/>
          </a:p>
          <a:p>
            <a:pPr indent="-3175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w" sz="1400"/>
              <a:t>2.5 million labeled instances in 328k images.</a:t>
            </a:r>
            <a:endParaRPr sz="1400"/>
          </a:p>
          <a:p>
            <a:pPr indent="-3175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w" sz="1400"/>
              <a:t>80 things ,object categories,(person, car, chair, etc.).</a:t>
            </a:r>
            <a:endParaRPr sz="1400"/>
          </a:p>
          <a:p>
            <a:pPr indent="-3175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w" sz="1400"/>
              <a:t>91 stuff categories</a:t>
            </a:r>
            <a:r>
              <a:rPr lang="iw" sz="1400"/>
              <a:t>, (sky, street, grass, etc.) .</a:t>
            </a:r>
            <a:endParaRPr sz="1400"/>
          </a:p>
          <a:p>
            <a:pPr indent="-3175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w" sz="1400"/>
              <a:t>250’000 people with 17 different</a:t>
            </a:r>
            <a:r>
              <a:rPr b="1" lang="iw" sz="1400"/>
              <a:t> key points.</a:t>
            </a:r>
            <a:endParaRPr sz="1565"/>
          </a:p>
        </p:txBody>
      </p:sp>
      <p:pic>
        <p:nvPicPr>
          <p:cNvPr id="120" name="Google Shape;12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88300" y="1489825"/>
            <a:ext cx="2846700" cy="1975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RCNN e</a:t>
            </a:r>
            <a:r>
              <a:rPr lang="iw"/>
              <a:t>volution</a:t>
            </a:r>
            <a:endParaRPr/>
          </a:p>
        </p:txBody>
      </p:sp>
      <p:sp>
        <p:nvSpPr>
          <p:cNvPr id="126" name="Google Shape;126;p21"/>
          <p:cNvSpPr txBox="1"/>
          <p:nvPr/>
        </p:nvSpPr>
        <p:spPr>
          <a:xfrm>
            <a:off x="2729150" y="3569150"/>
            <a:ext cx="15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fast RCNN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7" name="Google Shape;127;p21"/>
          <p:cNvSpPr txBox="1"/>
          <p:nvPr/>
        </p:nvSpPr>
        <p:spPr>
          <a:xfrm>
            <a:off x="340950" y="3569150"/>
            <a:ext cx="1275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“slow” RCNN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1"/>
          <p:cNvSpPr txBox="1"/>
          <p:nvPr/>
        </p:nvSpPr>
        <p:spPr>
          <a:xfrm>
            <a:off x="5024975" y="3569150"/>
            <a:ext cx="151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faster RCNN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21"/>
          <p:cNvSpPr/>
          <p:nvPr/>
        </p:nvSpPr>
        <p:spPr>
          <a:xfrm>
            <a:off x="1555975" y="3533150"/>
            <a:ext cx="1081800" cy="47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Upgrade</a:t>
            </a:r>
            <a:endParaRPr/>
          </a:p>
        </p:txBody>
      </p:sp>
      <p:sp>
        <p:nvSpPr>
          <p:cNvPr id="130" name="Google Shape;130;p21"/>
          <p:cNvSpPr txBox="1"/>
          <p:nvPr/>
        </p:nvSpPr>
        <p:spPr>
          <a:xfrm>
            <a:off x="7480500" y="3569150"/>
            <a:ext cx="166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Mask RCNN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3758975" y="3533150"/>
            <a:ext cx="1167900" cy="47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Upgrade</a:t>
            </a:r>
            <a:endParaRPr/>
          </a:p>
        </p:txBody>
      </p:sp>
      <p:sp>
        <p:nvSpPr>
          <p:cNvPr id="132" name="Google Shape;132;p21"/>
          <p:cNvSpPr/>
          <p:nvPr/>
        </p:nvSpPr>
        <p:spPr>
          <a:xfrm>
            <a:off x="6238200" y="3533150"/>
            <a:ext cx="1167900" cy="47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w"/>
              <a:t>Extension</a:t>
            </a:r>
            <a:endParaRPr/>
          </a:p>
        </p:txBody>
      </p:sp>
      <p:sp>
        <p:nvSpPr>
          <p:cNvPr id="133" name="Google Shape;133;p21"/>
          <p:cNvSpPr txBox="1"/>
          <p:nvPr/>
        </p:nvSpPr>
        <p:spPr>
          <a:xfrm>
            <a:off x="340950" y="1223328"/>
            <a:ext cx="85296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iw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RCNN architectures</a:t>
            </a:r>
            <a:r>
              <a:rPr lang="iw" sz="32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iw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  Region-based CNN’s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iw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Identifying  multiple objects in an image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Char char="●"/>
            </a:pPr>
            <a:r>
              <a:rPr lang="iw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CNN backbone network(transfer learning weights)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